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1" r:id="rId2"/>
    <p:sldId id="266" r:id="rId3"/>
    <p:sldId id="263" r:id="rId4"/>
    <p:sldId id="274" r:id="rId5"/>
    <p:sldId id="271" r:id="rId6"/>
    <p:sldId id="267" r:id="rId7"/>
    <p:sldId id="268" r:id="rId8"/>
    <p:sldId id="269" r:id="rId9"/>
    <p:sldId id="270" r:id="rId10"/>
    <p:sldId id="264" r:id="rId11"/>
    <p:sldId id="265" r:id="rId12"/>
    <p:sldId id="262"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24"/>
  </p:normalViewPr>
  <p:slideViewPr>
    <p:cSldViewPr snapToGrid="0" snapToObjects="1">
      <p:cViewPr varScale="1">
        <p:scale>
          <a:sx n="72" d="100"/>
          <a:sy n="72"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1FF4D-8CE8-F040-AABB-3A8EEA93F167}" type="datetimeFigureOut">
              <a:rPr lang="en-US" smtClean="0"/>
              <a:t>7/6/2017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D8654-5266-0440-BCB3-83BEFCFFF4F9}" type="slidenum">
              <a:rPr lang="en-US" smtClean="0"/>
              <a:t>‹#›</a:t>
            </a:fld>
            <a:endParaRPr lang="en-US"/>
          </a:p>
        </p:txBody>
      </p:sp>
    </p:spTree>
    <p:extLst>
      <p:ext uri="{BB962C8B-B14F-4D97-AF65-F5344CB8AC3E}">
        <p14:creationId xmlns:p14="http://schemas.microsoft.com/office/powerpoint/2010/main" val="150137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43854A-922C-5C46-80C7-CEA544507967}"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71450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43854A-922C-5C46-80C7-CEA544507967}"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162174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43854A-922C-5C46-80C7-CEA544507967}"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76574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43854A-922C-5C46-80C7-CEA544507967}"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204276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43854A-922C-5C46-80C7-CEA544507967}"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94921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43854A-922C-5C46-80C7-CEA544507967}"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194953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43854A-922C-5C46-80C7-CEA544507967}"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172943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43854A-922C-5C46-80C7-CEA544507967}"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38365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3854A-922C-5C46-80C7-CEA544507967}"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134900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3854A-922C-5C46-80C7-CEA544507967}"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173419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3854A-922C-5C46-80C7-CEA544507967}"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EEFA-DE87-AD4C-AD46-2B688E464278}" type="slidenum">
              <a:rPr lang="en-US" smtClean="0"/>
              <a:t>‹#›</a:t>
            </a:fld>
            <a:endParaRPr lang="en-US"/>
          </a:p>
        </p:txBody>
      </p:sp>
    </p:spTree>
    <p:extLst>
      <p:ext uri="{BB962C8B-B14F-4D97-AF65-F5344CB8AC3E}">
        <p14:creationId xmlns:p14="http://schemas.microsoft.com/office/powerpoint/2010/main" val="88824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3854A-922C-5C46-80C7-CEA544507967}" type="datetimeFigureOut">
              <a:rPr lang="en-US" smtClean="0"/>
              <a:t>7/6/2017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CEEFA-DE87-AD4C-AD46-2B688E464278}" type="slidenum">
              <a:rPr lang="en-US" smtClean="0"/>
              <a:t>‹#›</a:t>
            </a:fld>
            <a:endParaRPr lang="en-US"/>
          </a:p>
        </p:txBody>
      </p:sp>
    </p:spTree>
    <p:extLst>
      <p:ext uri="{BB962C8B-B14F-4D97-AF65-F5344CB8AC3E}">
        <p14:creationId xmlns:p14="http://schemas.microsoft.com/office/powerpoint/2010/main" val="10519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3" y="271461"/>
            <a:ext cx="10515600" cy="1325563"/>
          </a:xfrm>
        </p:spPr>
        <p:txBody>
          <a:bodyPr/>
          <a:lstStyle/>
          <a:p>
            <a:r>
              <a:rPr lang="en-US" b="1" dirty="0"/>
              <a:t>Quiet Skies Puget Sound</a:t>
            </a:r>
          </a:p>
        </p:txBody>
      </p:sp>
      <p:sp>
        <p:nvSpPr>
          <p:cNvPr id="3" name="Content Placeholder 2"/>
          <p:cNvSpPr>
            <a:spLocks noGrp="1"/>
          </p:cNvSpPr>
          <p:nvPr>
            <p:ph idx="1"/>
          </p:nvPr>
        </p:nvSpPr>
        <p:spPr>
          <a:xfrm>
            <a:off x="1139541" y="1597028"/>
            <a:ext cx="6023259" cy="4973105"/>
          </a:xfrm>
        </p:spPr>
        <p:txBody>
          <a:bodyPr>
            <a:normAutofit/>
          </a:bodyPr>
          <a:lstStyle/>
          <a:p>
            <a:pPr marL="0" lvl="1" indent="0">
              <a:spcBef>
                <a:spcPts val="1000"/>
              </a:spcBef>
              <a:buNone/>
            </a:pPr>
            <a:r>
              <a:rPr lang="en-US" sz="3600" b="1" dirty="0"/>
              <a:t>Debi Wagner</a:t>
            </a:r>
          </a:p>
          <a:p>
            <a:pPr marL="0" lvl="1" indent="0">
              <a:spcBef>
                <a:spcPts val="1000"/>
              </a:spcBef>
              <a:buNone/>
            </a:pPr>
            <a:r>
              <a:rPr lang="en-US" sz="3600" b="1" dirty="0"/>
              <a:t>	Origin Story</a:t>
            </a:r>
          </a:p>
          <a:p>
            <a:pPr lvl="2"/>
            <a:r>
              <a:rPr lang="en-US" sz="3200" dirty="0"/>
              <a:t>The Third Runway</a:t>
            </a:r>
          </a:p>
          <a:p>
            <a:pPr lvl="2"/>
            <a:r>
              <a:rPr lang="en-US" sz="3200" dirty="0"/>
              <a:t>Burien City Councilmember / Author, “Over My Head”</a:t>
            </a:r>
          </a:p>
          <a:p>
            <a:pPr lvl="2"/>
            <a:r>
              <a:rPr lang="en-US" sz="3200" dirty="0"/>
              <a:t>The City Council</a:t>
            </a:r>
          </a:p>
          <a:p>
            <a:pPr lvl="1"/>
            <a:endParaRPr lang="en-US" sz="3600" dirty="0"/>
          </a:p>
          <a:p>
            <a:pPr lvl="1"/>
            <a:endParaRPr lang="en-US" sz="3600" dirty="0"/>
          </a:p>
        </p:txBody>
      </p:sp>
      <p:cxnSp>
        <p:nvCxnSpPr>
          <p:cNvPr id="5" name="Straight Connector 4"/>
          <p:cNvCxnSpPr/>
          <p:nvPr/>
        </p:nvCxnSpPr>
        <p:spPr>
          <a:xfrm flipV="1">
            <a:off x="904009" y="1350819"/>
            <a:ext cx="10349347" cy="519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58" y="1879729"/>
            <a:ext cx="3251463" cy="3982205"/>
          </a:xfrm>
          <a:prstGeom prst="rect">
            <a:avLst/>
          </a:prstGeom>
          <a:effectLst>
            <a:outerShdw blurRad="342900" dist="50800" dir="5400000" algn="ctr" rotWithShape="0">
              <a:srgbClr val="000000">
                <a:alpha val="43137"/>
              </a:srgbClr>
            </a:outerShdw>
          </a:effectLst>
        </p:spPr>
      </p:pic>
    </p:spTree>
    <p:extLst>
      <p:ext uri="{BB962C8B-B14F-4D97-AF65-F5344CB8AC3E}">
        <p14:creationId xmlns:p14="http://schemas.microsoft.com/office/powerpoint/2010/main" val="119549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09" y="-92164"/>
            <a:ext cx="10515600" cy="1325563"/>
          </a:xfrm>
        </p:spPr>
        <p:txBody>
          <a:bodyPr/>
          <a:lstStyle/>
          <a:p>
            <a:pPr lvl="1"/>
            <a:r>
              <a:rPr lang="en-US" sz="3600" dirty="0"/>
              <a:t>Toxic crop dusted and poison circles</a:t>
            </a:r>
          </a:p>
        </p:txBody>
      </p:sp>
      <p:sp>
        <p:nvSpPr>
          <p:cNvPr id="3" name="Content Placeholder 2"/>
          <p:cNvSpPr>
            <a:spLocks noGrp="1"/>
          </p:cNvSpPr>
          <p:nvPr>
            <p:ph idx="1"/>
          </p:nvPr>
        </p:nvSpPr>
        <p:spPr>
          <a:xfrm>
            <a:off x="1139541" y="1597028"/>
            <a:ext cx="9001991" cy="4954009"/>
          </a:xfrm>
        </p:spPr>
        <p:txBody>
          <a:bodyPr>
            <a:normAutofit/>
          </a:bodyPr>
          <a:lstStyle/>
          <a:p>
            <a:pPr marL="0" lvl="1" indent="0">
              <a:spcBef>
                <a:spcPts val="1000"/>
              </a:spcBef>
              <a:buNone/>
            </a:pPr>
            <a:endParaRPr lang="en-US" dirty="0"/>
          </a:p>
          <a:p>
            <a:pPr marL="457200" lvl="1" indent="0">
              <a:buNone/>
            </a:pPr>
            <a:endParaRPr lang="en-US" dirty="0"/>
          </a:p>
        </p:txBody>
      </p:sp>
      <p:cxnSp>
        <p:nvCxnSpPr>
          <p:cNvPr id="5" name="Straight Connector 4"/>
          <p:cNvCxnSpPr/>
          <p:nvPr/>
        </p:nvCxnSpPr>
        <p:spPr>
          <a:xfrm flipV="1">
            <a:off x="904009" y="1350819"/>
            <a:ext cx="10349347" cy="519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1982429"/>
            <a:ext cx="4449823" cy="4929904"/>
          </a:xfrm>
          <a:prstGeom prst="rect">
            <a:avLst/>
          </a:prstGeom>
          <a:effectLst>
            <a:outerShdw blurRad="393700" dist="50800" dir="5400000" algn="ctr" rotWithShape="0">
              <a:srgbClr val="000000">
                <a:alpha val="43137"/>
              </a:srgbClr>
            </a:outerShdw>
          </a:effectLst>
        </p:spPr>
      </p:pic>
      <p:sp>
        <p:nvSpPr>
          <p:cNvPr id="7" name="Content Placeholder 2"/>
          <p:cNvSpPr txBox="1">
            <a:spLocks/>
          </p:cNvSpPr>
          <p:nvPr/>
        </p:nvSpPr>
        <p:spPr>
          <a:xfrm>
            <a:off x="1891923" y="1865313"/>
            <a:ext cx="3330859" cy="4417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924" y="1865313"/>
            <a:ext cx="4426556" cy="5164137"/>
          </a:xfrm>
          <a:prstGeom prst="rect">
            <a:avLst/>
          </a:prstGeom>
        </p:spPr>
      </p:pic>
      <p:sp>
        <p:nvSpPr>
          <p:cNvPr id="8" name="TextBox 7"/>
          <p:cNvSpPr txBox="1"/>
          <p:nvPr/>
        </p:nvSpPr>
        <p:spPr>
          <a:xfrm>
            <a:off x="1234440" y="1514851"/>
            <a:ext cx="9225750" cy="646331"/>
          </a:xfrm>
          <a:prstGeom prst="rect">
            <a:avLst/>
          </a:prstGeom>
          <a:noFill/>
        </p:spPr>
        <p:txBody>
          <a:bodyPr wrap="square" rtlCol="0">
            <a:spAutoFit/>
          </a:bodyPr>
          <a:lstStyle/>
          <a:p>
            <a:r>
              <a:rPr lang="en-US" dirty="0"/>
              <a:t>Note the brown areas within the flight tracks that curve to the north and south following the path</a:t>
            </a:r>
          </a:p>
        </p:txBody>
      </p:sp>
    </p:spTree>
    <p:extLst>
      <p:ext uri="{BB962C8B-B14F-4D97-AF65-F5344CB8AC3E}">
        <p14:creationId xmlns:p14="http://schemas.microsoft.com/office/powerpoint/2010/main" val="185485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2" y="811530"/>
            <a:ext cx="10609117" cy="785494"/>
          </a:xfrm>
        </p:spPr>
        <p:txBody>
          <a:bodyPr>
            <a:normAutofit fontScale="90000"/>
          </a:bodyPr>
          <a:lstStyle/>
          <a:p>
            <a:r>
              <a:rPr lang="en-US" dirty="0"/>
              <a:t>Toxic crop dusted and poison circles</a:t>
            </a:r>
            <a:br>
              <a:rPr lang="en-US" dirty="0"/>
            </a:br>
            <a:endParaRPr lang="en-US" b="1" dirty="0"/>
          </a:p>
        </p:txBody>
      </p:sp>
      <p:sp>
        <p:nvSpPr>
          <p:cNvPr id="3" name="Content Placeholder 2"/>
          <p:cNvSpPr>
            <a:spLocks noGrp="1"/>
          </p:cNvSpPr>
          <p:nvPr>
            <p:ph idx="1"/>
          </p:nvPr>
        </p:nvSpPr>
        <p:spPr>
          <a:xfrm>
            <a:off x="1139541" y="1597028"/>
            <a:ext cx="9001991" cy="4954009"/>
          </a:xfrm>
        </p:spPr>
        <p:txBody>
          <a:bodyPr>
            <a:normAutofit/>
          </a:bodyPr>
          <a:lstStyle/>
          <a:p>
            <a:pPr marL="0" lvl="1" indent="0">
              <a:spcBef>
                <a:spcPts val="1000"/>
              </a:spcBef>
              <a:buNone/>
            </a:pPr>
            <a:endParaRPr lang="en-US" dirty="0"/>
          </a:p>
          <a:p>
            <a:pPr lvl="1"/>
            <a:endParaRPr lang="en-US" dirty="0"/>
          </a:p>
          <a:p>
            <a:pPr lvl="1"/>
            <a:endParaRPr lang="en-US" dirty="0"/>
          </a:p>
        </p:txBody>
      </p:sp>
      <p:cxnSp>
        <p:nvCxnSpPr>
          <p:cNvPr id="5" name="Straight Connector 4"/>
          <p:cNvCxnSpPr/>
          <p:nvPr/>
        </p:nvCxnSpPr>
        <p:spPr>
          <a:xfrm flipV="1">
            <a:off x="904009" y="1444071"/>
            <a:ext cx="10349347" cy="519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394" y="1642790"/>
            <a:ext cx="3741351" cy="4988468"/>
          </a:xfrm>
          <a:prstGeom prst="rect">
            <a:avLst/>
          </a:prstGeom>
          <a:effectLst>
            <a:outerShdw blurRad="342900" dist="50800" dir="5400000" algn="ctr" rotWithShape="0">
              <a:srgbClr val="000000">
                <a:alpha val="43137"/>
              </a:srgbClr>
            </a:outerShdw>
          </a:effectLst>
        </p:spPr>
      </p:pic>
      <p:sp>
        <p:nvSpPr>
          <p:cNvPr id="8" name="Content Placeholder 2"/>
          <p:cNvSpPr txBox="1">
            <a:spLocks/>
          </p:cNvSpPr>
          <p:nvPr/>
        </p:nvSpPr>
        <p:spPr>
          <a:xfrm>
            <a:off x="1139541" y="1865313"/>
            <a:ext cx="4644039" cy="44174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r>
              <a:rPr lang="en-US" dirty="0"/>
              <a:t>The red dots represent Puget Sound Clean Air Agencies regional monitors</a:t>
            </a:r>
          </a:p>
          <a:p>
            <a:pPr marL="457200" lvl="1" indent="0">
              <a:buNone/>
            </a:pPr>
            <a:r>
              <a:rPr lang="en-US" dirty="0"/>
              <a:t>The X represents the fan shaped area identified in 1970</a:t>
            </a:r>
          </a:p>
          <a:p>
            <a:pPr marL="457200" lvl="1" indent="0">
              <a:buNone/>
            </a:pPr>
            <a:r>
              <a:rPr lang="en-US" dirty="0"/>
              <a:t>The circle represents the five mile area the State Department of Public Health identified in 1998 for years 1992-95</a:t>
            </a:r>
          </a:p>
          <a:p>
            <a:pPr marL="457200" lvl="1" indent="0">
              <a:buNone/>
            </a:pPr>
            <a:r>
              <a:rPr lang="en-US" dirty="0"/>
              <a:t>This area included cancer cases much higher than expected for glioblastoma brain tumors, lung, throat, esophagus, larynx, breast cancer among others</a:t>
            </a:r>
          </a:p>
          <a:p>
            <a:pPr marL="457200" lvl="1" indent="0">
              <a:buNone/>
            </a:pPr>
            <a:r>
              <a:rPr lang="en-US" dirty="0"/>
              <a:t>They also discovered a 51% higher than county average hospitalization rate for children age 0-17 for lung related illness</a:t>
            </a:r>
          </a:p>
          <a:p>
            <a:pPr lvl="1"/>
            <a:endParaRPr lang="en-US" dirty="0"/>
          </a:p>
          <a:p>
            <a:pPr lvl="1"/>
            <a:endParaRPr lang="en-US" dirty="0"/>
          </a:p>
        </p:txBody>
      </p:sp>
    </p:spTree>
    <p:extLst>
      <p:ext uri="{BB962C8B-B14F-4D97-AF65-F5344CB8AC3E}">
        <p14:creationId xmlns:p14="http://schemas.microsoft.com/office/powerpoint/2010/main" val="84830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3" y="271461"/>
            <a:ext cx="10515600" cy="1325563"/>
          </a:xfrm>
        </p:spPr>
        <p:txBody>
          <a:bodyPr/>
          <a:lstStyle/>
          <a:p>
            <a:r>
              <a:rPr lang="en-US" dirty="0"/>
              <a:t>What is so bad about all these chemicals? </a:t>
            </a:r>
            <a:br>
              <a:rPr lang="en-US" dirty="0"/>
            </a:br>
            <a:endParaRPr lang="en-US" b="1" dirty="0"/>
          </a:p>
        </p:txBody>
      </p:sp>
      <p:sp>
        <p:nvSpPr>
          <p:cNvPr id="3" name="Content Placeholder 2"/>
          <p:cNvSpPr>
            <a:spLocks noGrp="1"/>
          </p:cNvSpPr>
          <p:nvPr>
            <p:ph idx="1"/>
          </p:nvPr>
        </p:nvSpPr>
        <p:spPr>
          <a:xfrm>
            <a:off x="1139541" y="1597028"/>
            <a:ext cx="9001991" cy="4954009"/>
          </a:xfrm>
        </p:spPr>
        <p:txBody>
          <a:bodyPr>
            <a:normAutofit/>
          </a:bodyPr>
          <a:lstStyle/>
          <a:p>
            <a:pPr marL="0" lvl="1" indent="0">
              <a:spcBef>
                <a:spcPts val="1000"/>
              </a:spcBef>
              <a:buNone/>
            </a:pPr>
            <a:endParaRPr lang="en-US" dirty="0"/>
          </a:p>
          <a:p>
            <a:pPr lvl="1"/>
            <a:endParaRPr lang="en-US" dirty="0"/>
          </a:p>
          <a:p>
            <a:pPr lvl="1"/>
            <a:endParaRPr lang="en-US" dirty="0"/>
          </a:p>
        </p:txBody>
      </p:sp>
      <p:cxnSp>
        <p:nvCxnSpPr>
          <p:cNvPr id="5" name="Straight Connector 4"/>
          <p:cNvCxnSpPr/>
          <p:nvPr/>
        </p:nvCxnSpPr>
        <p:spPr>
          <a:xfrm flipV="1">
            <a:off x="904009" y="1350819"/>
            <a:ext cx="10349347" cy="519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402" y="1638409"/>
            <a:ext cx="6494993" cy="4871245"/>
          </a:xfrm>
          <a:prstGeom prst="rect">
            <a:avLst/>
          </a:prstGeom>
          <a:effectLst>
            <a:outerShdw blurRad="330200" dist="50800" dir="5400000" algn="ctr" rotWithShape="0">
              <a:srgbClr val="000000">
                <a:alpha val="43137"/>
              </a:srgbClr>
            </a:outerShdw>
          </a:effectLst>
        </p:spPr>
      </p:pic>
      <p:sp>
        <p:nvSpPr>
          <p:cNvPr id="8" name="Content Placeholder 2"/>
          <p:cNvSpPr txBox="1">
            <a:spLocks/>
          </p:cNvSpPr>
          <p:nvPr/>
        </p:nvSpPr>
        <p:spPr>
          <a:xfrm>
            <a:off x="592283" y="1248092"/>
            <a:ext cx="3330859" cy="441743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spcBef>
                <a:spcPts val="1000"/>
              </a:spcBef>
              <a:buFont typeface="Arial"/>
              <a:buNone/>
            </a:pPr>
            <a:endParaRPr lang="en-US" dirty="0"/>
          </a:p>
          <a:p>
            <a:pPr marL="0" indent="0">
              <a:buNone/>
            </a:pPr>
            <a:r>
              <a:rPr lang="en-US" sz="4100" b="1" dirty="0"/>
              <a:t>We are not alone</a:t>
            </a:r>
          </a:p>
          <a:p>
            <a:pPr marL="0" indent="0">
              <a:buNone/>
            </a:pPr>
            <a:r>
              <a:rPr lang="en-US" dirty="0"/>
              <a:t>Boston Logan airport area has:</a:t>
            </a:r>
          </a:p>
          <a:p>
            <a:r>
              <a:rPr lang="en-US" dirty="0"/>
              <a:t>360% increase in childhood asthma</a:t>
            </a:r>
          </a:p>
          <a:p>
            <a:r>
              <a:rPr lang="en-US" dirty="0"/>
              <a:t>200% increase in COPD</a:t>
            </a:r>
          </a:p>
          <a:p>
            <a:pPr marL="0" indent="0">
              <a:buNone/>
            </a:pPr>
            <a:r>
              <a:rPr lang="en-US" dirty="0"/>
              <a:t>O’Hare reports 50 times higher cancer rate hot spots near the airport</a:t>
            </a:r>
          </a:p>
          <a:p>
            <a:pPr marL="0" indent="0">
              <a:buNone/>
            </a:pPr>
            <a:r>
              <a:rPr lang="en-US" dirty="0"/>
              <a:t>Oakland and Santa Monica airports predict risk is 10 times greater for people living/working near airports of study</a:t>
            </a:r>
          </a:p>
          <a:p>
            <a:pPr lvl="1"/>
            <a:endParaRPr lang="en-US" dirty="0"/>
          </a:p>
          <a:p>
            <a:pPr lvl="1"/>
            <a:endParaRPr lang="en-US" dirty="0"/>
          </a:p>
        </p:txBody>
      </p:sp>
    </p:spTree>
    <p:extLst>
      <p:ext uri="{BB962C8B-B14F-4D97-AF65-F5344CB8AC3E}">
        <p14:creationId xmlns:p14="http://schemas.microsoft.com/office/powerpoint/2010/main" val="25264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 bad about all these chemicals?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b="1" dirty="0"/>
              <a:t>Environmental Factors Like Pollution Cause a Quarter of Deaths, W.H.O. Says</a:t>
            </a:r>
            <a:r>
              <a:rPr lang="en-US" dirty="0"/>
              <a:t> “One of the biggest scourges was air pollution, which caused not only lung and respiratory infections but also heart disease and cancer.            NY Times 3/15/16</a:t>
            </a:r>
          </a:p>
          <a:p>
            <a:r>
              <a:rPr lang="en-US" dirty="0"/>
              <a:t>Dr. Mark Witten, the world’s leading jet fuel toxicologist has recently said; “I inspected the Santa Monica Airport several years ago and there is no doubt in my mind that it is a health hazard for the people who live near this site.  I observed the same partially combusted jet fuel ‘soot’ particles that I did at the Montana Air National Guard Base in Great Falls, MT on Santa Monica homes near the Santa Monica airport.  Our research over the years showed that jet fuel exposure can initiate lung disease and severely adversely affect the immune system.”</a:t>
            </a:r>
          </a:p>
          <a:p>
            <a:r>
              <a:rPr lang="en-US" dirty="0"/>
              <a:t>Professor Ken </a:t>
            </a:r>
            <a:r>
              <a:rPr lang="en-US" dirty="0" err="1"/>
              <a:t>Bradstock</a:t>
            </a:r>
            <a:r>
              <a:rPr lang="en-US" dirty="0"/>
              <a:t>, clinical associate professor of medicine at </a:t>
            </a:r>
            <a:r>
              <a:rPr lang="en-US" dirty="0" err="1"/>
              <a:t>Westmead</a:t>
            </a:r>
            <a:r>
              <a:rPr lang="en-US" dirty="0"/>
              <a:t> Hospital’s </a:t>
            </a:r>
            <a:r>
              <a:rPr lang="en-US" dirty="0" err="1"/>
              <a:t>haematology</a:t>
            </a:r>
            <a:r>
              <a:rPr lang="en-US" dirty="0"/>
              <a:t> Department said; “The most carcinogenic of the substances involved in jet fuel usage are the </a:t>
            </a:r>
            <a:r>
              <a:rPr lang="en-US" dirty="0" err="1"/>
              <a:t>benzpyrene</a:t>
            </a:r>
            <a:r>
              <a:rPr lang="en-US" dirty="0"/>
              <a:t> emissions, in particular the soot from jet fuel is highly carcinogenic in animal experimentations…logic suggested that such levels of exposure over decades would inevitably translate into an excess of deaths from lung and other cancers.”  The Journal of Epidemiology and Community Health reported in April 1997 on research by the University of Birmingham Medical School which found that children born near sources of atmospheric pollution, including major airports, are up to 20% more likely to die of leukemia and solid tumor (nonblood) cancers before they reach adulthood.”</a:t>
            </a:r>
          </a:p>
          <a:p>
            <a:r>
              <a:rPr lang="en-US" dirty="0"/>
              <a:t>New Jersey Institute of Health recently found that people living and working within 10 miles of a commercial airport are exposed to air toxics from airport sources 10 times the normal level</a:t>
            </a:r>
          </a:p>
          <a:p>
            <a:endParaRPr lang="en-US" dirty="0"/>
          </a:p>
        </p:txBody>
      </p:sp>
    </p:spTree>
    <p:extLst>
      <p:ext uri="{BB962C8B-B14F-4D97-AF65-F5344CB8AC3E}">
        <p14:creationId xmlns:p14="http://schemas.microsoft.com/office/powerpoint/2010/main" val="350486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 bad about all these impacts?</a:t>
            </a:r>
          </a:p>
        </p:txBody>
      </p:sp>
      <p:sp>
        <p:nvSpPr>
          <p:cNvPr id="3" name="Content Placeholder 2"/>
          <p:cNvSpPr>
            <a:spLocks noGrp="1"/>
          </p:cNvSpPr>
          <p:nvPr>
            <p:ph idx="1"/>
          </p:nvPr>
        </p:nvSpPr>
        <p:spPr>
          <a:xfrm>
            <a:off x="712470" y="1471295"/>
            <a:ext cx="10515600" cy="4351338"/>
          </a:xfrm>
        </p:spPr>
        <p:txBody>
          <a:bodyPr>
            <a:normAutofit fontScale="70000" lnSpcReduction="20000"/>
          </a:bodyPr>
          <a:lstStyle/>
          <a:p>
            <a:pPr marL="0" indent="0">
              <a:buNone/>
            </a:pPr>
            <a:endParaRPr lang="en-US" dirty="0"/>
          </a:p>
          <a:p>
            <a:r>
              <a:rPr lang="en-US" dirty="0"/>
              <a:t>98168 and 98198 zip codes where over 70,000 people live, work and play has some of the highest rates of exposure, risk and negative health outcomes in the state.  Some census tracts in 98198 have a cancer rate 60% higher than </a:t>
            </a:r>
            <a:r>
              <a:rPr lang="en-US"/>
              <a:t>state average. </a:t>
            </a:r>
            <a:endParaRPr lang="en-US" dirty="0"/>
          </a:p>
          <a:p>
            <a:r>
              <a:rPr lang="en-US" dirty="0"/>
              <a:t>Airport produced emissions can cause or contribute to lung illness, pneumonia, burning eyes, sore throat, asthma, leukemia, tumors, brain cancer, lung cancer, dizziness, agitation, hypertension, COPD, sluggishness, loss of work time, pet cancers, immune disease, heart disease, blood oxygen depletion, coughing, wheezing, liver cancer, lymphoma, frustration, feeling of helplessness, depression, early death, higher all causes of death, lower life expectancy and higher cost of dying</a:t>
            </a:r>
          </a:p>
          <a:p>
            <a:r>
              <a:rPr lang="en-US" dirty="0"/>
              <a:t>There are several hundred thousand people living in the brown.  Where do these individual health and life losses get figured into the Port of Seattle’s cost of doing business? </a:t>
            </a:r>
          </a:p>
          <a:p>
            <a:r>
              <a:rPr lang="en-US" dirty="0"/>
              <a:t>If you consider 40% of passengers passing through Sea-Tac are not destination, we are giving up our health for airline profits and convenience for strangers.  It is a lot to ask without ever actually asking us</a:t>
            </a:r>
          </a:p>
          <a:p>
            <a:endParaRPr lang="en-US" dirty="0"/>
          </a:p>
          <a:p>
            <a:endParaRPr lang="en-US" dirty="0"/>
          </a:p>
        </p:txBody>
      </p:sp>
    </p:spTree>
    <p:extLst>
      <p:ext uri="{BB962C8B-B14F-4D97-AF65-F5344CB8AC3E}">
        <p14:creationId xmlns:p14="http://schemas.microsoft.com/office/powerpoint/2010/main" val="198595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3" y="271461"/>
            <a:ext cx="10515600" cy="1325563"/>
          </a:xfrm>
        </p:spPr>
        <p:txBody>
          <a:bodyPr/>
          <a:lstStyle/>
          <a:p>
            <a:r>
              <a:rPr lang="en-US" b="1" dirty="0"/>
              <a:t>Quiet Skies Puget Sound</a:t>
            </a:r>
          </a:p>
        </p:txBody>
      </p:sp>
      <p:sp>
        <p:nvSpPr>
          <p:cNvPr id="3" name="Content Placeholder 2"/>
          <p:cNvSpPr>
            <a:spLocks noGrp="1"/>
          </p:cNvSpPr>
          <p:nvPr>
            <p:ph idx="1"/>
          </p:nvPr>
        </p:nvSpPr>
        <p:spPr>
          <a:xfrm>
            <a:off x="1995825" y="1597024"/>
            <a:ext cx="9001991" cy="4954009"/>
          </a:xfrm>
        </p:spPr>
        <p:txBody>
          <a:bodyPr>
            <a:normAutofit fontScale="92500"/>
          </a:bodyPr>
          <a:lstStyle/>
          <a:p>
            <a:pPr marL="0" lvl="1" indent="0">
              <a:spcBef>
                <a:spcPts val="1000"/>
              </a:spcBef>
              <a:buNone/>
            </a:pPr>
            <a:endParaRPr lang="en-US" sz="3600" dirty="0"/>
          </a:p>
          <a:p>
            <a:r>
              <a:rPr lang="en-US" sz="3600" b="1" dirty="0"/>
              <a:t>The problem with proof</a:t>
            </a:r>
          </a:p>
          <a:p>
            <a:pPr lvl="1"/>
            <a:r>
              <a:rPr lang="en-US" sz="3600" dirty="0"/>
              <a:t>What did we know and when did we know it?</a:t>
            </a:r>
          </a:p>
          <a:p>
            <a:pPr lvl="1"/>
            <a:r>
              <a:rPr lang="en-US" sz="3600" dirty="0"/>
              <a:t>Are things improving with new engine technology and efficiency?</a:t>
            </a:r>
          </a:p>
          <a:p>
            <a:pPr lvl="1"/>
            <a:r>
              <a:rPr lang="en-US" sz="3600" dirty="0"/>
              <a:t>Ultrafine particles</a:t>
            </a:r>
          </a:p>
          <a:p>
            <a:pPr lvl="1"/>
            <a:r>
              <a:rPr lang="en-US" sz="3600" dirty="0"/>
              <a:t>Toxic crop dusted and poison circles</a:t>
            </a:r>
          </a:p>
          <a:p>
            <a:pPr lvl="1"/>
            <a:r>
              <a:rPr lang="en-US" sz="3600" dirty="0"/>
              <a:t>What is so bad about all these chemicals? </a:t>
            </a:r>
            <a:endParaRPr lang="en-US" dirty="0"/>
          </a:p>
          <a:p>
            <a:pPr lvl="1"/>
            <a:r>
              <a:rPr lang="en-US" sz="3600" dirty="0"/>
              <a:t>Conclusion</a:t>
            </a:r>
          </a:p>
          <a:p>
            <a:pPr lvl="1"/>
            <a:endParaRPr lang="en-US" dirty="0"/>
          </a:p>
        </p:txBody>
      </p:sp>
      <p:cxnSp>
        <p:nvCxnSpPr>
          <p:cNvPr id="5" name="Straight Connector 4"/>
          <p:cNvCxnSpPr/>
          <p:nvPr/>
        </p:nvCxnSpPr>
        <p:spPr>
          <a:xfrm flipV="1">
            <a:off x="904009" y="1350819"/>
            <a:ext cx="10349347" cy="519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4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883" y="271461"/>
            <a:ext cx="10515600" cy="1325563"/>
          </a:xfrm>
        </p:spPr>
        <p:txBody>
          <a:bodyPr/>
          <a:lstStyle/>
          <a:p>
            <a:pPr lvl="1"/>
            <a:r>
              <a:rPr lang="en-US" sz="3600" dirty="0"/>
              <a:t>What did we know and when did we know it?</a:t>
            </a:r>
          </a:p>
        </p:txBody>
      </p:sp>
      <p:sp>
        <p:nvSpPr>
          <p:cNvPr id="3" name="Content Placeholder 2"/>
          <p:cNvSpPr>
            <a:spLocks noGrp="1"/>
          </p:cNvSpPr>
          <p:nvPr>
            <p:ph idx="1"/>
          </p:nvPr>
        </p:nvSpPr>
        <p:spPr>
          <a:xfrm>
            <a:off x="1139541" y="1597028"/>
            <a:ext cx="9001991" cy="4954009"/>
          </a:xfrm>
        </p:spPr>
        <p:txBody>
          <a:bodyPr>
            <a:normAutofit/>
          </a:bodyPr>
          <a:lstStyle/>
          <a:p>
            <a:pPr marL="0" lvl="1" indent="0">
              <a:spcBef>
                <a:spcPts val="1000"/>
              </a:spcBef>
              <a:buNone/>
            </a:pPr>
            <a:endParaRPr lang="en-US" dirty="0"/>
          </a:p>
          <a:p>
            <a:pPr lvl="1"/>
            <a:endParaRPr lang="en-US" dirty="0"/>
          </a:p>
          <a:p>
            <a:pPr lvl="1"/>
            <a:endParaRPr lang="en-US" dirty="0"/>
          </a:p>
        </p:txBody>
      </p:sp>
      <p:cxnSp>
        <p:nvCxnSpPr>
          <p:cNvPr id="5" name="Straight Connector 4"/>
          <p:cNvCxnSpPr/>
          <p:nvPr/>
        </p:nvCxnSpPr>
        <p:spPr>
          <a:xfrm flipV="1">
            <a:off x="904009" y="1350819"/>
            <a:ext cx="10349347" cy="519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133" y="1597024"/>
            <a:ext cx="3652186" cy="4848224"/>
          </a:xfrm>
          <a:prstGeom prst="rect">
            <a:avLst/>
          </a:prstGeom>
          <a:effectLst>
            <a:outerShdw blurRad="457200" dist="50800" dir="5400000" algn="ctr" rotWithShape="0">
              <a:srgbClr val="000000">
                <a:alpha val="43137"/>
              </a:srgbClr>
            </a:outerShdw>
          </a:effectLst>
        </p:spPr>
      </p:pic>
      <p:sp>
        <p:nvSpPr>
          <p:cNvPr id="7" name="Content Placeholder 2"/>
          <p:cNvSpPr txBox="1">
            <a:spLocks/>
          </p:cNvSpPr>
          <p:nvPr/>
        </p:nvSpPr>
        <p:spPr>
          <a:xfrm>
            <a:off x="1891923" y="1865313"/>
            <a:ext cx="3330859" cy="4417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spcBef>
                <a:spcPts val="1000"/>
              </a:spcBef>
              <a:buFont typeface="Arial"/>
              <a:buNone/>
            </a:pPr>
            <a:endParaRPr lang="en-US" dirty="0"/>
          </a:p>
          <a:p>
            <a:r>
              <a:rPr lang="en-US" dirty="0"/>
              <a:t>Early evidence-1970</a:t>
            </a:r>
          </a:p>
          <a:p>
            <a:pPr lvl="1"/>
            <a:r>
              <a:rPr lang="en-US" dirty="0"/>
              <a:t>Map shows fan shaped impact area of primarily soot </a:t>
            </a:r>
          </a:p>
          <a:p>
            <a:pPr lvl="1"/>
            <a:r>
              <a:rPr lang="en-US" dirty="0"/>
              <a:t>12 miles from the runway ends on approach</a:t>
            </a:r>
          </a:p>
          <a:p>
            <a:pPr lvl="1"/>
            <a:r>
              <a:rPr lang="en-US" dirty="0"/>
              <a:t>6 miles for departures</a:t>
            </a:r>
          </a:p>
          <a:p>
            <a:pPr lvl="1"/>
            <a:r>
              <a:rPr lang="en-US" dirty="0"/>
              <a:t>Overhead aircraft have ground level impact at 3,000 ft. and below</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9013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know and when did we know it?</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One of the earliest studies of emissions at Sea-Tac warned that emissions were already too high</a:t>
            </a:r>
          </a:p>
          <a:p>
            <a:r>
              <a:rPr lang="en-US" dirty="0"/>
              <a:t>In 1973, ESL recommended avoiding building a gas station due to high hydrocarbon levels, avoid any new sources like putting in any grinding or dust causing industry due to already high particulate levels.  All recommendations were ignored</a:t>
            </a:r>
          </a:p>
          <a:p>
            <a:r>
              <a:rPr lang="en-US" dirty="0"/>
              <a:t>A local politician who lived near the airport who was instrumental in requesting the study put his house up for sale and moved away within only a few months after the study was published.  Some of his neighbors developed cancer including a family, both parents, child and dog.</a:t>
            </a:r>
          </a:p>
          <a:p>
            <a:r>
              <a:rPr lang="en-US" dirty="0"/>
              <a:t>1991 Department of Ecology study warned emissions, especially benzene known to cause leukemia, were higher than expected, particulate and nitrogen dioxide violating the federal air quality standard and made numerous recommendations for reduction, mostly ignored</a:t>
            </a:r>
          </a:p>
        </p:txBody>
      </p:sp>
    </p:spTree>
    <p:extLst>
      <p:ext uri="{BB962C8B-B14F-4D97-AF65-F5344CB8AC3E}">
        <p14:creationId xmlns:p14="http://schemas.microsoft.com/office/powerpoint/2010/main" val="238994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know and when did we know it?</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0875" y="2369741"/>
            <a:ext cx="4352925" cy="3264693"/>
          </a:xfrm>
        </p:spPr>
      </p:pic>
      <p:sp>
        <p:nvSpPr>
          <p:cNvPr id="5" name="Rectangle 4"/>
          <p:cNvSpPr/>
          <p:nvPr/>
        </p:nvSpPr>
        <p:spPr>
          <a:xfrm>
            <a:off x="234316" y="2155427"/>
            <a:ext cx="6096000" cy="3693319"/>
          </a:xfrm>
          <a:prstGeom prst="rect">
            <a:avLst/>
          </a:prstGeom>
        </p:spPr>
        <p:txBody>
          <a:bodyPr>
            <a:spAutoFit/>
          </a:bodyPr>
          <a:lstStyle/>
          <a:p>
            <a:pPr>
              <a:tabLst>
                <a:tab pos="4358640" algn="l"/>
              </a:tabLst>
            </a:pPr>
            <a:r>
              <a:rPr lang="en-US" dirty="0">
                <a:latin typeface="Calibri" panose="020F0502020204030204" pitchFamily="34" charset="0"/>
                <a:ea typeface="Calibri" panose="020F0502020204030204" pitchFamily="34" charset="0"/>
                <a:cs typeface="Times New Roman" panose="02020603050405020304" pitchFamily="18" charset="0"/>
              </a:rPr>
              <a:t>In 1993, </a:t>
            </a:r>
            <a:r>
              <a:rPr lang="en-US" dirty="0" err="1">
                <a:latin typeface="Calibri" panose="020F0502020204030204" pitchFamily="34" charset="0"/>
                <a:ea typeface="Calibri" panose="020F0502020204030204" pitchFamily="34" charset="0"/>
                <a:cs typeface="Times New Roman" panose="02020603050405020304" pitchFamily="18" charset="0"/>
              </a:rPr>
              <a:t>McCulley</a:t>
            </a:r>
            <a:r>
              <a:rPr lang="en-US" dirty="0">
                <a:latin typeface="Calibri" panose="020F0502020204030204" pitchFamily="34" charset="0"/>
                <a:ea typeface="Calibri" panose="020F0502020204030204" pitchFamily="34" charset="0"/>
                <a:cs typeface="Times New Roman" panose="02020603050405020304" pitchFamily="18" charset="0"/>
              </a:rPr>
              <a:t> Frick and Gilman took air samples in the areas around Sea-Tac for four days and eight hour periods and found higher than acceptable levels of benzene, formaldehyde, </a:t>
            </a:r>
            <a:r>
              <a:rPr lang="en-US" dirty="0" err="1">
                <a:latin typeface="Calibri" panose="020F0502020204030204" pitchFamily="34" charset="0"/>
                <a:ea typeface="Calibri" panose="020F0502020204030204" pitchFamily="34" charset="0"/>
                <a:cs typeface="Times New Roman" panose="02020603050405020304" pitchFamily="18" charset="0"/>
              </a:rPr>
              <a:t>acrolein</a:t>
            </a:r>
            <a:r>
              <a:rPr lang="en-US" dirty="0">
                <a:latin typeface="Calibri" panose="020F0502020204030204" pitchFamily="34" charset="0"/>
                <a:ea typeface="Calibri" panose="020F0502020204030204" pitchFamily="34" charset="0"/>
                <a:cs typeface="Times New Roman" panose="02020603050405020304" pitchFamily="18" charset="0"/>
              </a:rPr>
              <a:t>, and other air toxics.  If Sea-Tac were a smokestack, the local air regulatory agency would have shut down the airport.</a:t>
            </a:r>
          </a:p>
          <a:p>
            <a:pPr>
              <a:tabLst>
                <a:tab pos="435864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p>
          <a:p>
            <a:pPr>
              <a:tabLst>
                <a:tab pos="4358640" algn="l"/>
              </a:tabLst>
            </a:pPr>
            <a:r>
              <a:rPr lang="en-US" dirty="0">
                <a:latin typeface="Calibri" panose="020F0502020204030204" pitchFamily="34" charset="0"/>
                <a:ea typeface="Calibri" panose="020F0502020204030204" pitchFamily="34" charset="0"/>
                <a:cs typeface="Times New Roman" panose="02020603050405020304" pitchFamily="18" charset="0"/>
              </a:rPr>
              <a:t>Airports are not controlled or monitored as sources of air pollution so they are exempt from regulation.</a:t>
            </a:r>
          </a:p>
          <a:p>
            <a:pPr>
              <a:tabLst>
                <a:tab pos="435864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p>
          <a:p>
            <a:pPr>
              <a:tabLst>
                <a:tab pos="4358640" algn="l"/>
              </a:tabLst>
            </a:pPr>
            <a:r>
              <a:rPr lang="en-US" dirty="0">
                <a:latin typeface="Calibri" panose="020F0502020204030204" pitchFamily="34" charset="0"/>
                <a:ea typeface="Calibri" panose="020F0502020204030204" pitchFamily="34" charset="0"/>
                <a:cs typeface="Times New Roman" panose="02020603050405020304" pitchFamily="18" charset="0"/>
              </a:rPr>
              <a:t>At this same time, EPA found that estimated levels of air toxics at Midway Airport in Chicago were contributing to a higher than acceptable lifetime cancer risk increase in a community near the airport.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26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dirty="0"/>
              <a:t>Are things improving with new engine technology and efficiency?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2268" y="2114552"/>
            <a:ext cx="4637723" cy="4423410"/>
          </a:xfrm>
        </p:spPr>
      </p:pic>
      <p:sp>
        <p:nvSpPr>
          <p:cNvPr id="6" name="TextBox 5"/>
          <p:cNvSpPr txBox="1"/>
          <p:nvPr/>
        </p:nvSpPr>
        <p:spPr>
          <a:xfrm rot="10800000" flipV="1">
            <a:off x="477992" y="1584039"/>
            <a:ext cx="5282727" cy="4524315"/>
          </a:xfrm>
          <a:prstGeom prst="rect">
            <a:avLst/>
          </a:prstGeom>
          <a:noFill/>
        </p:spPr>
        <p:txBody>
          <a:bodyPr wrap="square" rtlCol="0">
            <a:spAutoFit/>
          </a:bodyPr>
          <a:lstStyle/>
          <a:p>
            <a:pPr marL="285750" indent="-285750">
              <a:buFont typeface="Arial" panose="020B0604020202020204" pitchFamily="34" charset="0"/>
              <a:buChar char="•"/>
            </a:pPr>
            <a:r>
              <a:rPr lang="en-US" dirty="0"/>
              <a:t>How have emissions changed over time?</a:t>
            </a:r>
          </a:p>
          <a:p>
            <a:pPr marL="285750" indent="-285750">
              <a:buFont typeface="Arial" panose="020B0604020202020204" pitchFamily="34" charset="0"/>
              <a:buChar char="•"/>
            </a:pPr>
            <a:r>
              <a:rPr lang="en-US" dirty="0"/>
              <a:t>Airports claim emissions are going down</a:t>
            </a:r>
          </a:p>
          <a:p>
            <a:pPr marL="285750" indent="-285750">
              <a:buFont typeface="Arial" panose="020B0604020202020204" pitchFamily="34" charset="0"/>
              <a:buChar char="•"/>
            </a:pPr>
            <a:r>
              <a:rPr lang="en-US" dirty="0"/>
              <a:t>Chart indicates this is not the case</a:t>
            </a:r>
          </a:p>
          <a:p>
            <a:endParaRPr lang="en-US" dirty="0"/>
          </a:p>
          <a:p>
            <a:r>
              <a:rPr lang="en-US" dirty="0"/>
              <a:t>In the years 1970 to 1998, Nitrogen oxide emissions increased by 133% while all other industry and cars increased by 3% or less in the same time period  </a:t>
            </a:r>
          </a:p>
          <a:p>
            <a:endParaRPr lang="en-US" dirty="0"/>
          </a:p>
          <a:p>
            <a:r>
              <a:rPr lang="en-US" dirty="0"/>
              <a:t>One aircraft 2 minute takeoff is equal to nitrogen oxide levels of 21,530 cars</a:t>
            </a:r>
          </a:p>
          <a:p>
            <a:r>
              <a:rPr lang="en-US" dirty="0"/>
              <a:t>One 10 minute 747 idle is equal to sulfur oxides of half a million cars and carbon monoxide levels of 8,000 cars</a:t>
            </a:r>
          </a:p>
          <a:p>
            <a:r>
              <a:rPr lang="en-US" dirty="0"/>
              <a:t>Air quality impacts is completely dependent on the fuel.  There have been no changes in Jet A fuel since 1960</a:t>
            </a:r>
          </a:p>
        </p:txBody>
      </p:sp>
      <p:sp>
        <p:nvSpPr>
          <p:cNvPr id="8" name="TextBox 7"/>
          <p:cNvSpPr txBox="1"/>
          <p:nvPr/>
        </p:nvSpPr>
        <p:spPr>
          <a:xfrm>
            <a:off x="6857999" y="1336745"/>
            <a:ext cx="4366260" cy="707886"/>
          </a:xfrm>
          <a:prstGeom prst="rect">
            <a:avLst/>
          </a:prstGeom>
          <a:noFill/>
        </p:spPr>
        <p:txBody>
          <a:bodyPr wrap="square" rtlCol="0">
            <a:spAutoFit/>
          </a:bodyPr>
          <a:lstStyle/>
          <a:p>
            <a:pPr algn="ctr"/>
            <a:r>
              <a:rPr lang="en-US" sz="2000" dirty="0"/>
              <a:t>NE States For Coordinated Air Use Management 2004</a:t>
            </a:r>
          </a:p>
        </p:txBody>
      </p:sp>
    </p:spTree>
    <p:extLst>
      <p:ext uri="{BB962C8B-B14F-4D97-AF65-F5344CB8AC3E}">
        <p14:creationId xmlns:p14="http://schemas.microsoft.com/office/powerpoint/2010/main" val="284480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dirty="0"/>
              <a:t>Are things improving with new engine technology and efficiency?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8248" y="1825625"/>
            <a:ext cx="5801784" cy="4351338"/>
          </a:xfrm>
        </p:spPr>
      </p:pic>
      <p:sp>
        <p:nvSpPr>
          <p:cNvPr id="5" name="TextBox 4"/>
          <p:cNvSpPr txBox="1"/>
          <p:nvPr/>
        </p:nvSpPr>
        <p:spPr>
          <a:xfrm>
            <a:off x="742950" y="1690688"/>
            <a:ext cx="356616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Aviation is the fastest growing contributor to climate change emissions in the world</a:t>
            </a:r>
          </a:p>
          <a:p>
            <a:pPr marL="285750" indent="-285750">
              <a:buFont typeface="Arial" panose="020B0604020202020204" pitchFamily="34" charset="0"/>
              <a:buChar char="•"/>
            </a:pPr>
            <a:r>
              <a:rPr lang="en-US" dirty="0"/>
              <a:t>There are currently no controls for 7.8 billion </a:t>
            </a:r>
            <a:r>
              <a:rPr lang="en-US" dirty="0" err="1"/>
              <a:t>tonnes</a:t>
            </a:r>
            <a:r>
              <a:rPr lang="en-US" dirty="0"/>
              <a:t> international increase expected between present and 2040</a:t>
            </a:r>
          </a:p>
          <a:p>
            <a:pPr marL="285750" indent="-285750">
              <a:buFont typeface="Arial" panose="020B0604020202020204" pitchFamily="34" charset="0"/>
              <a:buChar char="•"/>
            </a:pPr>
            <a:r>
              <a:rPr lang="en-US" dirty="0"/>
              <a:t>All other toxics, criteria pollutants, metals, aerosols, soot are included in this increase</a:t>
            </a:r>
          </a:p>
          <a:p>
            <a:pPr marL="285750" indent="-285750">
              <a:buFont typeface="Arial" panose="020B0604020202020204" pitchFamily="34" charset="0"/>
              <a:buChar char="•"/>
            </a:pPr>
            <a:r>
              <a:rPr lang="en-US" dirty="0"/>
              <a:t>In 2007, jet aircraft at Sea-Tac were contributing 22% of the county total, the largest single contributing facility in the county</a:t>
            </a:r>
          </a:p>
          <a:p>
            <a:pPr marL="285750" indent="-285750">
              <a:buFont typeface="Arial" panose="020B0604020202020204" pitchFamily="34" charset="0"/>
              <a:buChar char="•"/>
            </a:pPr>
            <a:r>
              <a:rPr lang="en-US" dirty="0"/>
              <a:t>By 2030, jets may contribute half the county total</a:t>
            </a:r>
          </a:p>
        </p:txBody>
      </p:sp>
    </p:spTree>
    <p:extLst>
      <p:ext uri="{BB962C8B-B14F-4D97-AF65-F5344CB8AC3E}">
        <p14:creationId xmlns:p14="http://schemas.microsoft.com/office/powerpoint/2010/main" val="374085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56565"/>
            <a:ext cx="10515600" cy="1325563"/>
          </a:xfrm>
        </p:spPr>
        <p:txBody>
          <a:bodyPr/>
          <a:lstStyle/>
          <a:p>
            <a:pPr lvl="1"/>
            <a:r>
              <a:rPr lang="en-US" sz="3600" dirty="0"/>
              <a:t>Ultrafine particles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6205" y="1618933"/>
            <a:ext cx="6203110" cy="4351338"/>
          </a:xfrm>
        </p:spPr>
      </p:pic>
      <p:sp>
        <p:nvSpPr>
          <p:cNvPr id="5" name="TextBox 4"/>
          <p:cNvSpPr txBox="1"/>
          <p:nvPr/>
        </p:nvSpPr>
        <p:spPr>
          <a:xfrm rot="10800000" flipH="1" flipV="1">
            <a:off x="838200" y="2349804"/>
            <a:ext cx="437388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 recent study of ultrafine particulate at LAX found amounts equal to an entire freeway network dusted onto neighborhoods in approach zones for 10 miles from the runway ends</a:t>
            </a:r>
          </a:p>
          <a:p>
            <a:pPr marL="285750" indent="-285750">
              <a:buFont typeface="Arial" panose="020B0604020202020204" pitchFamily="34" charset="0"/>
              <a:buChar char="•"/>
            </a:pPr>
            <a:r>
              <a:rPr lang="en-US" dirty="0"/>
              <a:t>There appears to be little doubt the source is overhead aircraft</a:t>
            </a:r>
          </a:p>
          <a:p>
            <a:pPr marL="285750" indent="-285750">
              <a:buFont typeface="Arial" panose="020B0604020202020204" pitchFamily="34" charset="0"/>
              <a:buChar char="•"/>
            </a:pPr>
            <a:r>
              <a:rPr lang="en-US" dirty="0"/>
              <a:t>Ultrafine particulate causes inflammation of the lungs</a:t>
            </a:r>
          </a:p>
          <a:p>
            <a:pPr marL="285750" indent="-285750">
              <a:buFont typeface="Arial" panose="020B0604020202020204" pitchFamily="34" charset="0"/>
              <a:buChar char="•"/>
            </a:pPr>
            <a:r>
              <a:rPr lang="en-US" dirty="0"/>
              <a:t>Please notice the fan shaped area nearly identical to the 1970 map 45 years later</a:t>
            </a:r>
          </a:p>
        </p:txBody>
      </p:sp>
    </p:spTree>
    <p:extLst>
      <p:ext uri="{BB962C8B-B14F-4D97-AF65-F5344CB8AC3E}">
        <p14:creationId xmlns:p14="http://schemas.microsoft.com/office/powerpoint/2010/main" val="52023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dirty="0"/>
              <a:t>Ultrafine particles</a:t>
            </a:r>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r>
              <a:rPr lang="en-US" dirty="0"/>
              <a:t>After the LAX study was released the FAA questioned whether the aircraft were the primary source</a:t>
            </a:r>
          </a:p>
          <a:p>
            <a:r>
              <a:rPr lang="en-US" dirty="0"/>
              <a:t>Dr. Yost at UW did a follow up study at LAX and Atlanta Hartsfield airports to measure the size of the ultrafine</a:t>
            </a:r>
          </a:p>
          <a:p>
            <a:r>
              <a:rPr lang="en-US" dirty="0"/>
              <a:t>His findings are alarming.  The size is uniquely small, 10 nm on average.  Dr. Larson at the UW says this is so small it is never seen in the environment.  Ground transportation ultrafine is typically much larger at 35 to 50 nm</a:t>
            </a:r>
          </a:p>
          <a:p>
            <a:r>
              <a:rPr lang="en-US" dirty="0"/>
              <a:t>A further study found aircraft vortex is bringing this ultrafine particulate directly to the ground moments after an aircraft passes overhead on arrivals</a:t>
            </a:r>
          </a:p>
          <a:p>
            <a:r>
              <a:rPr lang="en-US" dirty="0"/>
              <a:t>This ultrafine is so small it can penetrate the body through the eyes and when inhaled cross the membrane barrier entering the bloodstream, ultimately reaching the heart and brain</a:t>
            </a:r>
          </a:p>
          <a:p>
            <a:r>
              <a:rPr lang="en-US" dirty="0"/>
              <a:t>A great concern would be what the soot host is carrying into the body of the combusted jet fuel that contains carcinogenic material, metals, PAH, aerosols</a:t>
            </a:r>
          </a:p>
        </p:txBody>
      </p:sp>
    </p:spTree>
    <p:extLst>
      <p:ext uri="{BB962C8B-B14F-4D97-AF65-F5344CB8AC3E}">
        <p14:creationId xmlns:p14="http://schemas.microsoft.com/office/powerpoint/2010/main" val="2533612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3242</TotalTime>
  <Words>1495</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Quiet Skies Puget Sound</vt:lpstr>
      <vt:lpstr>Quiet Skies Puget Sound</vt:lpstr>
      <vt:lpstr>What did we know and when did we know it?</vt:lpstr>
      <vt:lpstr>What did we know and when did we know it? </vt:lpstr>
      <vt:lpstr>What did we know and when did we know it? </vt:lpstr>
      <vt:lpstr>Are things improving with new engine technology and efficiency?</vt:lpstr>
      <vt:lpstr>Are things improving with new engine technology and efficiency?</vt:lpstr>
      <vt:lpstr>Ultrafine particles</vt:lpstr>
      <vt:lpstr>Ultrafine particles</vt:lpstr>
      <vt:lpstr>Toxic crop dusted and poison circles</vt:lpstr>
      <vt:lpstr>Toxic crop dusted and poison circles </vt:lpstr>
      <vt:lpstr>What is so bad about all these chemicals?  </vt:lpstr>
      <vt:lpstr>What is so bad about all these chemicals?  </vt:lpstr>
      <vt:lpstr>What is so bad about all these impacts?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Quiet Skies Puget Sound - Organization</dc:title>
  <dc:creator>Steve Edmiston</dc:creator>
  <cp:lastModifiedBy>Debi</cp:lastModifiedBy>
  <cp:revision>44</cp:revision>
  <dcterms:created xsi:type="dcterms:W3CDTF">2017-04-18T23:32:16Z</dcterms:created>
  <dcterms:modified xsi:type="dcterms:W3CDTF">2017-07-07T05:48:03Z</dcterms:modified>
</cp:coreProperties>
</file>